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8"/>
  </p:notesMasterIdLst>
  <p:sldIdLst>
    <p:sldId id="256" r:id="rId2"/>
    <p:sldId id="296" r:id="rId3"/>
    <p:sldId id="262" r:id="rId4"/>
    <p:sldId id="263" r:id="rId5"/>
    <p:sldId id="264" r:id="rId6"/>
    <p:sldId id="265" r:id="rId7"/>
    <p:sldId id="266" r:id="rId8"/>
    <p:sldId id="276" r:id="rId9"/>
    <p:sldId id="280" r:id="rId10"/>
    <p:sldId id="282" r:id="rId11"/>
    <p:sldId id="286" r:id="rId12"/>
    <p:sldId id="292" r:id="rId13"/>
    <p:sldId id="291" r:id="rId14"/>
    <p:sldId id="293" r:id="rId15"/>
    <p:sldId id="294" r:id="rId16"/>
    <p:sldId id="295" r:id="rId17"/>
  </p:sldIdLst>
  <p:sldSz cx="9144000" cy="5715000" type="screen16x1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51" autoAdjust="0"/>
    <p:restoredTop sz="86404" autoAdjust="0"/>
  </p:normalViewPr>
  <p:slideViewPr>
    <p:cSldViewPr>
      <p:cViewPr varScale="1">
        <p:scale>
          <a:sx n="81" d="100"/>
          <a:sy n="81" d="100"/>
        </p:scale>
        <p:origin x="396" y="90"/>
      </p:cViewPr>
      <p:guideLst>
        <p:guide orient="horz" pos="1800"/>
        <p:guide pos="2880"/>
      </p:guideLst>
    </p:cSldViewPr>
  </p:slideViewPr>
  <p:outlineViewPr>
    <p:cViewPr>
      <p:scale>
        <a:sx n="33" d="100"/>
        <a:sy n="33" d="100"/>
      </p:scale>
      <p:origin x="0" y="-616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85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1DE118D-1E65-49C2-BC64-FD752CA0D258}" type="datetimeFigureOut">
              <a:rPr lang="en-US"/>
              <a:pPr>
                <a:defRPr/>
              </a:pPr>
              <a:t>10/28/2021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10F4021-697B-435F-AB67-E79E7F5FDE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5130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02756" indent="-270291" defTabSz="91448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448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448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448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44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44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44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44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A604E07-07DD-495C-8E6D-A00BDEB0E892}" type="slidenum">
              <a:rPr lang="da-DK" altLang="en-US" smtClean="0"/>
              <a:pPr eaLnBrk="1" hangingPunct="1"/>
              <a:t>4</a:t>
            </a:fld>
            <a:endParaRPr lang="da-DK" altLang="en-US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685800"/>
            <a:ext cx="5486400" cy="3429000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02756" indent="-270291" defTabSz="91448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448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448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448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44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44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44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44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8CC2BF6-8865-4776-B735-933B8AEADA4E}" type="slidenum">
              <a:rPr lang="da-DK" altLang="en-US" smtClean="0"/>
              <a:pPr eaLnBrk="1" hangingPunct="1"/>
              <a:t>6</a:t>
            </a:fld>
            <a:endParaRPr lang="da-DK" altLang="en-US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7388" y="685800"/>
            <a:ext cx="5483225" cy="3427413"/>
          </a:xfrm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098" y="4342191"/>
            <a:ext cx="5485805" cy="411540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D1D56-42A0-4E15-A7B7-13C5D7FE59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503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57012"/>
            <a:ext cx="4038600" cy="41513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57012"/>
            <a:ext cx="4038600" cy="41513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E7F153-165D-45C3-A78C-278F71AD39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089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5365"/>
            <a:ext cx="8229600" cy="59663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52500"/>
            <a:ext cx="8305800" cy="4318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90516-8E9A-4341-B9BC-EA71230116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803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7411C-50F3-439B-A172-D78B9B44E8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247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88395-51D4-402F-A507-1382C6CB3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657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B4E74-E97A-4D90-BF5F-D9FADEB144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517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2EDFE-52F1-47B6-86A3-4A0F783CCE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47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6487A-C881-4656-BFDC-10A40E38B4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450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59740-54F6-453E-B57C-DF10E97228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906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EF36D-F0F7-4DB9-9ABE-45888DCD24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280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81782"/>
            <a:ext cx="8229600" cy="596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1000" y="952500"/>
            <a:ext cx="8305800" cy="431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C4B457A-9C89-40D9-BF1E-54D9B094FD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2" descr="http://mbg.au.dk/fileadmin/site_files/mb/Logoer/au/aulogo.jpg"/>
          <p:cNvPicPr>
            <a:picLocks noChangeAspect="1" noChangeArrowheads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58208"/>
            <a:ext cx="2091690" cy="829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.png"/><Relationship Id="rId4" Type="http://schemas.openxmlformats.org/officeDocument/2006/relationships/oleObject" Target="../embeddings/oleObject2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noProof="0" dirty="0"/>
              <a:t>Microservices and DevOps</a:t>
            </a:r>
            <a:endParaRPr lang="en-US" altLang="en-US" noProof="0" dirty="0"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en-US" noProof="0" dirty="0"/>
              <a:t>Scalable Microservices</a:t>
            </a:r>
          </a:p>
          <a:p>
            <a:pPr>
              <a:defRPr/>
            </a:pPr>
            <a:r>
              <a:rPr lang="en-US" sz="2000" noProof="0" dirty="0"/>
              <a:t>Quality Attributes ala Bass et al.</a:t>
            </a:r>
            <a:endParaRPr lang="en-US" noProof="0" dirty="0"/>
          </a:p>
          <a:p>
            <a:pPr>
              <a:defRPr/>
            </a:pPr>
            <a:endParaRPr lang="en-US" noProof="0" dirty="0"/>
          </a:p>
          <a:p>
            <a:pPr>
              <a:defRPr/>
            </a:pPr>
            <a:r>
              <a:rPr lang="en-US" sz="1600" noProof="0" dirty="0"/>
              <a:t>Henrik Bærbak Christensen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Performance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noProof="0" dirty="0"/>
              <a:t>Concerned with </a:t>
            </a:r>
            <a:r>
              <a:rPr lang="en-US" sz="2000" i="1" noProof="0" dirty="0"/>
              <a:t>ability to meet timing requirements</a:t>
            </a:r>
            <a:endParaRPr lang="en-US" sz="2400" i="1" noProof="0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778000"/>
            <a:ext cx="6182479" cy="21462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51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Testability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000" noProof="0" dirty="0"/>
              <a:t>Concerned with the </a:t>
            </a:r>
            <a:r>
              <a:rPr lang="en-US" altLang="en-US" sz="2000" i="1" noProof="0" dirty="0"/>
              <a:t>ease with which the software can be made to demonstrate its faults</a:t>
            </a:r>
          </a:p>
          <a:p>
            <a:endParaRPr lang="en-US" sz="2000" noProof="0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3" y="1587501"/>
            <a:ext cx="5146643" cy="3763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7984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7030C7-3BE2-430A-B118-ABE45EB37B0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noProof="0" dirty="0" err="1"/>
              <a:t>SkyCave</a:t>
            </a:r>
            <a:r>
              <a:rPr lang="en-US" noProof="0" dirty="0"/>
              <a:t> Examples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B3B0F2-7482-42AD-AA54-7197B4C53C6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928635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QAS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QAS capture </a:t>
            </a:r>
            <a:r>
              <a:rPr lang="en-US" i="1" noProof="0" dirty="0"/>
              <a:t>architectural quality attribute requirements</a:t>
            </a:r>
            <a:r>
              <a:rPr lang="en-US" noProof="0" dirty="0"/>
              <a:t> in a common format</a:t>
            </a:r>
          </a:p>
          <a:p>
            <a:pPr lvl="1"/>
            <a:r>
              <a:rPr lang="en-US" altLang="en-US" sz="2000" i="1" noProof="0" dirty="0"/>
              <a:t>Some </a:t>
            </a:r>
            <a:r>
              <a:rPr lang="en-US" altLang="en-US" sz="2000" b="1" i="1" noProof="0" dirty="0"/>
              <a:t>source</a:t>
            </a:r>
            <a:r>
              <a:rPr lang="en-US" altLang="en-US" sz="2000" i="1" noProof="0" dirty="0"/>
              <a:t> generates some events (</a:t>
            </a:r>
            <a:r>
              <a:rPr lang="en-US" altLang="en-US" sz="2000" b="1" i="1" noProof="0" dirty="0"/>
              <a:t>stimuli</a:t>
            </a:r>
            <a:r>
              <a:rPr lang="en-US" altLang="en-US" sz="2000" i="1" noProof="0" dirty="0"/>
              <a:t>) that arrives at some </a:t>
            </a:r>
            <a:r>
              <a:rPr lang="en-US" altLang="en-US" sz="2000" b="1" i="1" noProof="0" dirty="0"/>
              <a:t>artefact</a:t>
            </a:r>
            <a:r>
              <a:rPr lang="en-US" altLang="en-US" sz="2000" i="1" noProof="0" dirty="0"/>
              <a:t> under some conditions (</a:t>
            </a:r>
            <a:r>
              <a:rPr lang="en-US" altLang="en-US" sz="2000" b="1" i="1" noProof="0" dirty="0"/>
              <a:t>environment</a:t>
            </a:r>
            <a:r>
              <a:rPr lang="en-US" altLang="en-US" sz="2000" i="1" noProof="0" dirty="0"/>
              <a:t>) and must be dealt with (response) in a satisfactory way (</a:t>
            </a:r>
            <a:r>
              <a:rPr lang="en-US" altLang="en-US" sz="2000" b="1" i="1" noProof="0" dirty="0"/>
              <a:t>response</a:t>
            </a:r>
            <a:r>
              <a:rPr lang="en-US" altLang="en-US" sz="2000" i="1" noProof="0" dirty="0"/>
              <a:t> </a:t>
            </a:r>
            <a:r>
              <a:rPr lang="en-US" altLang="en-US" sz="2000" b="1" i="1" noProof="0" dirty="0"/>
              <a:t>measure</a:t>
            </a:r>
            <a:r>
              <a:rPr lang="en-US" altLang="en-US" sz="2000" i="1" noProof="0" dirty="0"/>
              <a:t> = the architectural requirement)</a:t>
            </a:r>
          </a:p>
          <a:p>
            <a:endParaRPr lang="en-US" noProof="0" dirty="0"/>
          </a:p>
          <a:p>
            <a:endParaRPr lang="en-US" noProof="0" dirty="0"/>
          </a:p>
          <a:p>
            <a:endParaRPr lang="en-US" noProof="0" dirty="0"/>
          </a:p>
          <a:p>
            <a:endParaRPr lang="en-US" noProof="0" dirty="0"/>
          </a:p>
          <a:p>
            <a:r>
              <a:rPr lang="en-US" i="1" noProof="0" dirty="0"/>
              <a:t>The </a:t>
            </a:r>
            <a:r>
              <a:rPr lang="en-US" b="1" i="1" noProof="0" dirty="0"/>
              <a:t>response measure</a:t>
            </a:r>
            <a:r>
              <a:rPr lang="en-US" i="1" noProof="0" dirty="0"/>
              <a:t> is central – measurable!</a:t>
            </a:r>
            <a:endParaRPr lang="en-US" b="1" i="1" noProof="0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3086100"/>
            <a:ext cx="3399949" cy="15566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6833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54BDB-9EE2-44E9-8205-9AA87381F4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Example QAS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4DEB44-6B8E-46E4-9F61-C105194DA8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noProof="0" dirty="0" err="1"/>
              <a:t>Modifiabilty</a:t>
            </a:r>
            <a:r>
              <a:rPr lang="en-US" i="1" noProof="0" dirty="0"/>
              <a:t> Quality</a:t>
            </a:r>
          </a:p>
          <a:p>
            <a:r>
              <a:rPr lang="en-US" i="1" noProof="0" dirty="0"/>
              <a:t>Customer</a:t>
            </a:r>
            <a:r>
              <a:rPr lang="en-US" noProof="0" dirty="0"/>
              <a:t> </a:t>
            </a:r>
            <a:r>
              <a:rPr lang="en-US" b="1" noProof="0" dirty="0"/>
              <a:t>(source) </a:t>
            </a:r>
            <a:r>
              <a:rPr lang="en-US" noProof="0" dirty="0"/>
              <a:t>wants to </a:t>
            </a:r>
            <a:r>
              <a:rPr lang="en-US" i="1" noProof="0" dirty="0"/>
              <a:t>switch to MongoDB</a:t>
            </a:r>
            <a:r>
              <a:rPr lang="en-US" noProof="0" dirty="0"/>
              <a:t> </a:t>
            </a:r>
            <a:r>
              <a:rPr lang="en-US" b="1" noProof="0" dirty="0"/>
              <a:t>stimulus) </a:t>
            </a:r>
            <a:r>
              <a:rPr lang="en-US" noProof="0" dirty="0"/>
              <a:t>in the </a:t>
            </a:r>
            <a:r>
              <a:rPr lang="en-US" i="1" noProof="0" dirty="0"/>
              <a:t>storage engine </a:t>
            </a:r>
            <a:r>
              <a:rPr lang="en-US" b="1" noProof="0" dirty="0"/>
              <a:t>(artifact)</a:t>
            </a:r>
            <a:r>
              <a:rPr lang="en-US" b="1" i="1" noProof="0" dirty="0"/>
              <a:t> </a:t>
            </a:r>
            <a:r>
              <a:rPr lang="en-US" noProof="0" dirty="0"/>
              <a:t>at </a:t>
            </a:r>
            <a:r>
              <a:rPr lang="en-US" i="1" noProof="0" dirty="0"/>
              <a:t>development time </a:t>
            </a:r>
            <a:r>
              <a:rPr lang="en-US" b="1" noProof="0" dirty="0"/>
              <a:t>(environment)</a:t>
            </a:r>
            <a:r>
              <a:rPr lang="en-US" noProof="0" dirty="0"/>
              <a:t>. The </a:t>
            </a:r>
            <a:r>
              <a:rPr lang="en-US" i="1" noProof="0" dirty="0"/>
              <a:t>modifications are developed, tested, and delivered</a:t>
            </a:r>
            <a:r>
              <a:rPr lang="en-US" noProof="0" dirty="0"/>
              <a:t> with </a:t>
            </a:r>
            <a:r>
              <a:rPr lang="en-US" i="1" noProof="0" dirty="0"/>
              <a:t>no </a:t>
            </a:r>
            <a:r>
              <a:rPr lang="en-US" i="1" noProof="0" dirty="0" err="1"/>
              <a:t>sideeffects</a:t>
            </a:r>
            <a:r>
              <a:rPr lang="en-US" i="1" noProof="0" dirty="0"/>
              <a:t> </a:t>
            </a:r>
            <a:r>
              <a:rPr lang="en-US" b="1" noProof="0" dirty="0"/>
              <a:t>(response)</a:t>
            </a:r>
            <a:r>
              <a:rPr lang="en-US" noProof="0" dirty="0"/>
              <a:t> within </a:t>
            </a:r>
            <a:r>
              <a:rPr lang="en-US" i="1" noProof="0" dirty="0"/>
              <a:t>8 staff hours </a:t>
            </a:r>
            <a:r>
              <a:rPr lang="en-US" b="1" noProof="0" dirty="0"/>
              <a:t>(response measure)</a:t>
            </a:r>
            <a:r>
              <a:rPr lang="en-US" i="1" noProof="0" dirty="0"/>
              <a:t>.</a:t>
            </a:r>
          </a:p>
          <a:p>
            <a:endParaRPr lang="en-US" i="1" noProof="0" dirty="0"/>
          </a:p>
          <a:p>
            <a:r>
              <a:rPr lang="en-US" noProof="0" dirty="0"/>
              <a:t>Exercise:</a:t>
            </a:r>
          </a:p>
          <a:p>
            <a:pPr lvl="1"/>
            <a:r>
              <a:rPr lang="en-US" noProof="0" dirty="0"/>
              <a:t>Does the </a:t>
            </a:r>
            <a:r>
              <a:rPr lang="en-US" noProof="0" dirty="0" err="1"/>
              <a:t>SkyCave</a:t>
            </a:r>
            <a:r>
              <a:rPr lang="en-US" noProof="0" dirty="0"/>
              <a:t> architecture fulfill this QAS?</a:t>
            </a:r>
          </a:p>
          <a:p>
            <a:pPr lvl="1"/>
            <a:r>
              <a:rPr lang="en-US" noProof="0" dirty="0"/>
              <a:t>Why/why not?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DA46AE-F6AD-4B89-BC24-56B977694F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1883D4-BE15-4D58-B776-7F35CC636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43B49D-AFAB-4018-A47E-2CE723F02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3051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54BDB-9EE2-44E9-8205-9AA87381F4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Example QAS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4DEB44-6B8E-46E4-9F61-C105194DA8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noProof="0" dirty="0"/>
              <a:t>Performance Quality</a:t>
            </a:r>
          </a:p>
          <a:p>
            <a:r>
              <a:rPr lang="en-US" i="1" noProof="0" dirty="0"/>
              <a:t>10.000 players </a:t>
            </a:r>
            <a:r>
              <a:rPr lang="en-US" noProof="0" dirty="0"/>
              <a:t>generate </a:t>
            </a:r>
            <a:r>
              <a:rPr lang="en-US" i="1" noProof="0" dirty="0"/>
              <a:t>two stochastic events </a:t>
            </a:r>
            <a:r>
              <a:rPr lang="en-US" i="1" noProof="0" dirty="0" err="1"/>
              <a:t>pr</a:t>
            </a:r>
            <a:r>
              <a:rPr lang="en-US" i="1" noProof="0" dirty="0"/>
              <a:t> second </a:t>
            </a:r>
            <a:r>
              <a:rPr lang="en-US" noProof="0" dirty="0"/>
              <a:t>on the </a:t>
            </a:r>
            <a:r>
              <a:rPr lang="en-US" i="1" noProof="0" dirty="0"/>
              <a:t>daemon</a:t>
            </a:r>
            <a:r>
              <a:rPr lang="en-US" noProof="0" dirty="0"/>
              <a:t> in </a:t>
            </a:r>
            <a:r>
              <a:rPr lang="en-US" i="1" noProof="0" dirty="0"/>
              <a:t>normal operations</a:t>
            </a:r>
            <a:r>
              <a:rPr lang="en-US" noProof="0" dirty="0"/>
              <a:t>. All events are </a:t>
            </a:r>
            <a:r>
              <a:rPr lang="en-US" i="1" noProof="0" dirty="0"/>
              <a:t>processed</a:t>
            </a:r>
            <a:r>
              <a:rPr lang="en-US" noProof="0" dirty="0"/>
              <a:t> with </a:t>
            </a:r>
            <a:r>
              <a:rPr lang="en-US" i="1" noProof="0" dirty="0"/>
              <a:t>95% quartile response time of max 50 </a:t>
            </a:r>
            <a:r>
              <a:rPr lang="en-US" i="1" noProof="0" dirty="0" err="1"/>
              <a:t>ms</a:t>
            </a:r>
            <a:r>
              <a:rPr lang="en-US" noProof="0" dirty="0" err="1"/>
              <a:t>.</a:t>
            </a:r>
            <a:endParaRPr lang="en-US" noProof="0" dirty="0"/>
          </a:p>
          <a:p>
            <a:endParaRPr lang="en-US" i="1" noProof="0" dirty="0"/>
          </a:p>
          <a:p>
            <a:r>
              <a:rPr lang="en-US" noProof="0" dirty="0"/>
              <a:t>Exercise:</a:t>
            </a:r>
          </a:p>
          <a:p>
            <a:pPr lvl="1"/>
            <a:r>
              <a:rPr lang="en-US" noProof="0" dirty="0"/>
              <a:t>Does the </a:t>
            </a:r>
            <a:r>
              <a:rPr lang="en-US" noProof="0" dirty="0" err="1"/>
              <a:t>SkyCave</a:t>
            </a:r>
            <a:r>
              <a:rPr lang="en-US" noProof="0" dirty="0"/>
              <a:t> architecture fulfill this QAS?</a:t>
            </a:r>
          </a:p>
          <a:p>
            <a:pPr lvl="1"/>
            <a:r>
              <a:rPr lang="en-US" noProof="0" dirty="0"/>
              <a:t>Why/why not?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DA46AE-F6AD-4B89-BC24-56B977694F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1883D4-BE15-4D58-B776-7F35CC636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43B49D-AFAB-4018-A47E-2CE723F02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846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73A360-E34C-45DE-992E-98EACCAFD2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520BC4-CD25-4415-BBD7-531630FA5F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The Microservice Architectural style is in my opinion a style that strives for</a:t>
            </a:r>
          </a:p>
          <a:p>
            <a:pPr lvl="1"/>
            <a:r>
              <a:rPr lang="en-US" noProof="0" dirty="0"/>
              <a:t>Modifiability (low coupling, high cohesion)</a:t>
            </a:r>
          </a:p>
          <a:p>
            <a:pPr lvl="1"/>
            <a:r>
              <a:rPr lang="en-US" noProof="0" dirty="0"/>
              <a:t>Availability (design for failure)</a:t>
            </a:r>
          </a:p>
          <a:p>
            <a:pPr lvl="1"/>
            <a:r>
              <a:rPr lang="en-US" noProof="0" dirty="0"/>
              <a:t>Performance (horizontal and independent scaling)</a:t>
            </a:r>
          </a:p>
          <a:p>
            <a:pPr lvl="1"/>
            <a:r>
              <a:rPr lang="en-US" noProof="0" dirty="0"/>
              <a:t>Testability (continuous deployment, pipelines)</a:t>
            </a:r>
          </a:p>
          <a:p>
            <a:r>
              <a:rPr lang="en-US" noProof="0" dirty="0"/>
              <a:t>Which – are concisely formulated using QAS</a:t>
            </a:r>
          </a:p>
          <a:p>
            <a:pPr lvl="1"/>
            <a:r>
              <a:rPr lang="en-US" noProof="0" dirty="0"/>
              <a:t>Because it emphasize the </a:t>
            </a:r>
            <a:r>
              <a:rPr lang="en-US" b="1" i="1" noProof="0" dirty="0"/>
              <a:t>response measure</a:t>
            </a:r>
            <a:r>
              <a:rPr lang="en-US" noProof="0" dirty="0"/>
              <a:t>, meaning we talk in terms of numbers, much more than just ‘better/faster/more’… </a:t>
            </a:r>
          </a:p>
          <a:p>
            <a:endParaRPr lang="en-US" dirty="0"/>
          </a:p>
          <a:p>
            <a:r>
              <a:rPr lang="en-US" i="1" noProof="0" dirty="0"/>
              <a:t>Not required to use in </a:t>
            </a:r>
            <a:r>
              <a:rPr lang="en-US" i="1" noProof="0"/>
              <a:t>this course, but… </a:t>
            </a:r>
            <a:r>
              <a:rPr lang="en-US" i="1" noProof="0">
                <a:sym typeface="Wingdings" panose="05000000000000000000" pitchFamily="2" charset="2"/>
              </a:rPr>
              <a:t></a:t>
            </a:r>
            <a:endParaRPr lang="en-US" i="1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9927BB-C1B9-4A0A-81C1-2BCDFAF2EF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536E4B-B5D5-4617-BBA8-0D797D3C54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A47BBC-A0AD-41B4-A523-5FD2C16E7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655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99CB4E-D98E-4A1F-90BC-4486C0677F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97EC65-BDE8-4896-9458-42A64A0ED0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is </a:t>
            </a:r>
            <a:r>
              <a:rPr lang="en-US" i="1" dirty="0"/>
              <a:t>software architecture</a:t>
            </a:r>
            <a:r>
              <a:rPr lang="en-US" dirty="0"/>
              <a:t> interesting ???</a:t>
            </a:r>
          </a:p>
          <a:p>
            <a:r>
              <a:rPr lang="en-US" dirty="0"/>
              <a:t>It is </a:t>
            </a:r>
            <a:r>
              <a:rPr lang="en-US" b="1" dirty="0"/>
              <a:t>not interesting</a:t>
            </a:r>
            <a:r>
              <a:rPr lang="en-US" b="1" i="1" dirty="0"/>
              <a:t> </a:t>
            </a:r>
            <a:r>
              <a:rPr lang="en-US" dirty="0"/>
              <a:t>from a </a:t>
            </a:r>
            <a:r>
              <a:rPr lang="en-US" i="1" dirty="0"/>
              <a:t>functionality point of view!</a:t>
            </a:r>
          </a:p>
          <a:p>
            <a:pPr lvl="1"/>
            <a:r>
              <a:rPr lang="en-US" dirty="0"/>
              <a:t>Almost any user requirement can be achieved by any architecture you like, including the ‘one-big-ball-of-mud’ !</a:t>
            </a:r>
          </a:p>
          <a:p>
            <a:pPr lvl="1"/>
            <a:endParaRPr lang="en-US" dirty="0"/>
          </a:p>
          <a:p>
            <a:r>
              <a:rPr lang="en-US" i="1" dirty="0"/>
              <a:t>Architecture is essential to achieve quality attributes</a:t>
            </a:r>
          </a:p>
          <a:p>
            <a:pPr lvl="1"/>
            <a:r>
              <a:rPr lang="en-US" dirty="0"/>
              <a:t>Performance, maintainability, security, availability, testability, …</a:t>
            </a:r>
          </a:p>
          <a:p>
            <a:pPr lvl="1"/>
            <a:endParaRPr lang="en-US" dirty="0"/>
          </a:p>
          <a:p>
            <a:r>
              <a:rPr lang="en-US" dirty="0"/>
              <a:t>So – a short side-step into my ‘</a:t>
            </a:r>
            <a:r>
              <a:rPr lang="en-US" dirty="0" err="1"/>
              <a:t>SAiP</a:t>
            </a:r>
            <a:r>
              <a:rPr lang="en-US" dirty="0"/>
              <a:t>’ </a:t>
            </a:r>
            <a:r>
              <a:rPr lang="en-US" dirty="0" err="1"/>
              <a:t>fagpakke</a:t>
            </a:r>
            <a:r>
              <a:rPr lang="en-US" dirty="0"/>
              <a:t>…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70206B-4835-45A5-972F-461B35215B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28778A-F1AB-4FD3-887F-CA7176BAC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9F5818-2E07-4A18-ABF4-34C9C9B827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774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0" dirty="0"/>
              <a:t>Bass et al.</a:t>
            </a:r>
          </a:p>
        </p:txBody>
      </p:sp>
      <p:sp>
        <p:nvSpPr>
          <p:cNvPr id="205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noProof="0" dirty="0"/>
              <a:t>Proposes uniform measurement template</a:t>
            </a:r>
          </a:p>
          <a:p>
            <a:pPr lvl="1"/>
            <a:r>
              <a:rPr lang="en-US" altLang="en-US" b="1" noProof="0" dirty="0"/>
              <a:t>Quality Attribute Scenarios</a:t>
            </a:r>
          </a:p>
          <a:p>
            <a:pPr lvl="1"/>
            <a:r>
              <a:rPr lang="en-US" altLang="en-US" noProof="0" dirty="0"/>
              <a:t>Key point: </a:t>
            </a:r>
            <a:r>
              <a:rPr lang="en-US" altLang="en-US" i="1" noProof="0" dirty="0"/>
              <a:t>Same</a:t>
            </a:r>
            <a:r>
              <a:rPr lang="en-US" altLang="en-US" noProof="0" dirty="0"/>
              <a:t> template for radically different qualities, like </a:t>
            </a:r>
            <a:r>
              <a:rPr lang="en-US" altLang="en-US" i="1" noProof="0" dirty="0"/>
              <a:t>performance</a:t>
            </a:r>
            <a:r>
              <a:rPr lang="en-US" altLang="en-US" noProof="0" dirty="0"/>
              <a:t> or </a:t>
            </a:r>
            <a:r>
              <a:rPr lang="en-US" altLang="en-US" i="1" noProof="0" dirty="0"/>
              <a:t>security</a:t>
            </a:r>
          </a:p>
          <a:p>
            <a:endParaRPr lang="en-US" altLang="en-US" noProof="0" dirty="0"/>
          </a:p>
          <a:p>
            <a:r>
              <a:rPr lang="en-US" altLang="en-US" noProof="0" dirty="0"/>
              <a:t>Anchors quality in specific </a:t>
            </a:r>
            <a:r>
              <a:rPr lang="en-US" altLang="en-US" i="1" noProof="0" dirty="0"/>
              <a:t>context</a:t>
            </a:r>
          </a:p>
          <a:p>
            <a:pPr lvl="1"/>
            <a:r>
              <a:rPr lang="en-US" altLang="en-US" noProof="0" dirty="0"/>
              <a:t>Quality Attribute </a:t>
            </a:r>
            <a:r>
              <a:rPr lang="en-US" altLang="en-US" b="1" noProof="0" dirty="0"/>
              <a:t>Scenarios</a:t>
            </a:r>
          </a:p>
          <a:p>
            <a:pPr lvl="1"/>
            <a:r>
              <a:rPr lang="en-US" altLang="en-US" noProof="0" dirty="0"/>
              <a:t>No quality is globally achievable</a:t>
            </a:r>
          </a:p>
        </p:txBody>
      </p:sp>
      <p:pic>
        <p:nvPicPr>
          <p:cNvPr id="6" name="Picture 5" descr="http://ecx.images-amazon.com/images/I/51zvT3LdPSL._SX336_BO1,204,203,200_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2666999"/>
            <a:ext cx="1770698" cy="261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0445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90501"/>
            <a:ext cx="8229600" cy="596635"/>
          </a:xfrm>
        </p:spPr>
        <p:txBody>
          <a:bodyPr/>
          <a:lstStyle/>
          <a:p>
            <a:r>
              <a:rPr lang="en-US" altLang="en-US" noProof="0" dirty="0"/>
              <a:t>Quality framework (Bass et al.)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057012"/>
            <a:ext cx="3733800" cy="4151313"/>
          </a:xfrm>
        </p:spPr>
        <p:txBody>
          <a:bodyPr/>
          <a:lstStyle/>
          <a:p>
            <a:r>
              <a:rPr lang="en-US" altLang="en-US" sz="2400" noProof="0" dirty="0"/>
              <a:t>Quality attributes</a:t>
            </a:r>
          </a:p>
          <a:p>
            <a:pPr lvl="1"/>
            <a:r>
              <a:rPr lang="en-US" altLang="en-US" sz="2000" noProof="0" dirty="0"/>
              <a:t>Availability</a:t>
            </a:r>
          </a:p>
          <a:p>
            <a:pPr lvl="1"/>
            <a:r>
              <a:rPr lang="en-US" altLang="en-US" sz="2000" noProof="0" dirty="0"/>
              <a:t>Interoperability</a:t>
            </a:r>
          </a:p>
          <a:p>
            <a:pPr lvl="1"/>
            <a:r>
              <a:rPr lang="en-US" altLang="en-US" sz="2000" noProof="0" dirty="0"/>
              <a:t>Modifiability</a:t>
            </a:r>
          </a:p>
          <a:p>
            <a:pPr lvl="1"/>
            <a:r>
              <a:rPr lang="en-US" altLang="en-US" sz="2000" noProof="0" dirty="0"/>
              <a:t>Performance</a:t>
            </a:r>
          </a:p>
          <a:p>
            <a:pPr lvl="1"/>
            <a:r>
              <a:rPr lang="en-US" altLang="en-US" sz="2000" noProof="0" dirty="0"/>
              <a:t>Security</a:t>
            </a:r>
          </a:p>
          <a:p>
            <a:pPr lvl="1"/>
            <a:r>
              <a:rPr lang="en-US" altLang="en-US" sz="2000" noProof="0" dirty="0"/>
              <a:t>Testability</a:t>
            </a:r>
          </a:p>
          <a:p>
            <a:pPr lvl="1"/>
            <a:r>
              <a:rPr lang="en-US" altLang="en-US" sz="2000" noProof="0" dirty="0"/>
              <a:t>Usability</a:t>
            </a:r>
          </a:p>
          <a:p>
            <a:pPr lvl="1"/>
            <a:endParaRPr lang="en-US" altLang="en-US" sz="2000" noProof="0" dirty="0"/>
          </a:p>
          <a:p>
            <a:pPr lvl="1"/>
            <a:endParaRPr lang="en-US" altLang="en-US" sz="2000" noProof="0" dirty="0"/>
          </a:p>
          <a:p>
            <a:pPr lvl="2"/>
            <a:endParaRPr lang="en-US" altLang="en-US" sz="1800" noProof="0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4038600" y="1079500"/>
            <a:ext cx="4495800" cy="4151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altLang="en-US" sz="2400" dirty="0"/>
              <a:t>Other Quality attributes</a:t>
            </a:r>
          </a:p>
          <a:p>
            <a:pPr lvl="1"/>
            <a:r>
              <a:rPr lang="en-GB" altLang="en-US" sz="2000" dirty="0"/>
              <a:t>Variability</a:t>
            </a:r>
          </a:p>
          <a:p>
            <a:pPr lvl="1"/>
            <a:r>
              <a:rPr lang="en-GB" altLang="en-US" sz="2000" dirty="0"/>
              <a:t>Portability</a:t>
            </a:r>
          </a:p>
          <a:p>
            <a:pPr lvl="1"/>
            <a:r>
              <a:rPr lang="en-GB" altLang="en-US" sz="2000" dirty="0"/>
              <a:t>Dev </a:t>
            </a:r>
            <a:r>
              <a:rPr lang="en-GB" altLang="en-US" sz="2000" dirty="0" err="1"/>
              <a:t>Distributability</a:t>
            </a:r>
            <a:endParaRPr lang="en-GB" altLang="en-US" sz="2000" dirty="0"/>
          </a:p>
          <a:p>
            <a:pPr lvl="1"/>
            <a:r>
              <a:rPr lang="en-GB" altLang="en-US" sz="2000" dirty="0"/>
              <a:t>Scalability</a:t>
            </a:r>
          </a:p>
          <a:p>
            <a:pPr lvl="1"/>
            <a:r>
              <a:rPr lang="en-GB" altLang="en-US" sz="2000" dirty="0" err="1"/>
              <a:t>Deployability</a:t>
            </a:r>
            <a:endParaRPr lang="en-GB" altLang="en-US" sz="2000" dirty="0"/>
          </a:p>
          <a:p>
            <a:pPr lvl="1"/>
            <a:r>
              <a:rPr lang="en-GB" altLang="en-US" sz="2000" dirty="0"/>
              <a:t>Mobility</a:t>
            </a:r>
          </a:p>
          <a:p>
            <a:pPr lvl="1"/>
            <a:r>
              <a:rPr lang="en-GB" altLang="en-US" sz="2000" dirty="0" err="1"/>
              <a:t>Monitorability</a:t>
            </a:r>
            <a:endParaRPr lang="en-GB" altLang="en-US" sz="2000" dirty="0"/>
          </a:p>
          <a:p>
            <a:pPr lvl="1"/>
            <a:r>
              <a:rPr lang="en-GB" altLang="en-US" sz="2000" dirty="0"/>
              <a:t>Safety</a:t>
            </a:r>
          </a:p>
          <a:p>
            <a:endParaRPr lang="en-GB" altLang="en-US" sz="2400" dirty="0"/>
          </a:p>
          <a:p>
            <a:r>
              <a:rPr lang="en-GB" altLang="en-US" sz="2400" dirty="0"/>
              <a:t>Conceptual Integrity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E7F153-165D-45C3-A78C-278F71AD392F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736711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0" dirty="0"/>
              <a:t>A writing template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703263" y="1060981"/>
            <a:ext cx="3797300" cy="38708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 eaLnBrk="0" hangingPunct="0">
              <a:lnSpc>
                <a:spcPct val="90000"/>
              </a:lnSpc>
              <a:spcBef>
                <a:spcPct val="20000"/>
              </a:spcBef>
              <a:buFont typeface="Symbol" charset="0"/>
              <a:buChar char="·"/>
              <a:defRPr/>
            </a:pPr>
            <a:r>
              <a:rPr lang="en-GB" b="1" i="1" kern="0" dirty="0">
                <a:solidFill>
                  <a:srgbClr val="000000"/>
                </a:solidFill>
                <a:latin typeface="+mn-lt"/>
              </a:rPr>
              <a:t>Source of stimulus</a:t>
            </a:r>
            <a:r>
              <a:rPr lang="en-GB" i="1" kern="0" dirty="0">
                <a:solidFill>
                  <a:srgbClr val="000000"/>
                </a:solidFill>
                <a:latin typeface="+mn-lt"/>
              </a:rPr>
              <a:t>.</a:t>
            </a:r>
            <a:r>
              <a:rPr lang="en-GB" kern="0" dirty="0">
                <a:solidFill>
                  <a:srgbClr val="000000"/>
                </a:solidFill>
                <a:latin typeface="+mn-lt"/>
              </a:rPr>
              <a:t> This is some entity (a human, a computer system, or any other actuator) that generated the stimulus. </a:t>
            </a:r>
          </a:p>
          <a:p>
            <a:pPr marL="342900" indent="-342900" algn="l" eaLnBrk="0" hangingPunct="0">
              <a:lnSpc>
                <a:spcPct val="90000"/>
              </a:lnSpc>
              <a:spcBef>
                <a:spcPct val="20000"/>
              </a:spcBef>
              <a:buFont typeface="Symbol" charset="0"/>
              <a:buChar char="·"/>
              <a:defRPr/>
            </a:pPr>
            <a:r>
              <a:rPr lang="en-GB" b="1" i="1" kern="0" dirty="0">
                <a:solidFill>
                  <a:srgbClr val="000000"/>
                </a:solidFill>
                <a:latin typeface="+mn-lt"/>
              </a:rPr>
              <a:t>Stimulus</a:t>
            </a:r>
            <a:r>
              <a:rPr lang="en-GB" i="1" kern="0" dirty="0">
                <a:solidFill>
                  <a:srgbClr val="000000"/>
                </a:solidFill>
                <a:latin typeface="+mn-lt"/>
              </a:rPr>
              <a:t>. </a:t>
            </a:r>
            <a:r>
              <a:rPr lang="en-GB" kern="0" dirty="0">
                <a:solidFill>
                  <a:srgbClr val="000000"/>
                </a:solidFill>
                <a:latin typeface="+mn-lt"/>
              </a:rPr>
              <a:t>The stimulus is a condition that needs to be considered when it arrives at a system. </a:t>
            </a:r>
          </a:p>
          <a:p>
            <a:pPr marL="342900" indent="-342900" algn="l" eaLnBrk="0" hangingPunct="0">
              <a:lnSpc>
                <a:spcPct val="90000"/>
              </a:lnSpc>
              <a:spcBef>
                <a:spcPct val="20000"/>
              </a:spcBef>
              <a:buFont typeface="Symbol" charset="0"/>
              <a:buChar char="·"/>
              <a:defRPr/>
            </a:pPr>
            <a:r>
              <a:rPr lang="en-GB" b="1" i="1" kern="0" dirty="0">
                <a:solidFill>
                  <a:srgbClr val="000000"/>
                </a:solidFill>
                <a:latin typeface="+mn-lt"/>
              </a:rPr>
              <a:t>Environment</a:t>
            </a:r>
            <a:r>
              <a:rPr lang="en-GB" i="1" kern="0" dirty="0">
                <a:solidFill>
                  <a:srgbClr val="000000"/>
                </a:solidFill>
                <a:latin typeface="+mn-lt"/>
              </a:rPr>
              <a:t>. </a:t>
            </a:r>
            <a:r>
              <a:rPr lang="en-GB" kern="0" dirty="0">
                <a:solidFill>
                  <a:srgbClr val="000000"/>
                </a:solidFill>
                <a:latin typeface="+mn-lt"/>
              </a:rPr>
              <a:t>The stimulus occurs within certain conditions. The system may be in an overload condition or may be running when the stimulus occurs, or some other condition may be true. </a:t>
            </a:r>
          </a:p>
          <a:p>
            <a:pPr marL="342900" indent="-342900" algn="l" eaLnBrk="0" hangingPunct="0">
              <a:lnSpc>
                <a:spcPct val="90000"/>
              </a:lnSpc>
              <a:spcBef>
                <a:spcPct val="20000"/>
              </a:spcBef>
              <a:buFont typeface="Symbol" charset="0"/>
              <a:buChar char="·"/>
              <a:defRPr/>
            </a:pPr>
            <a:r>
              <a:rPr lang="en-GB" b="1" i="1" kern="0" dirty="0" err="1">
                <a:solidFill>
                  <a:srgbClr val="000000"/>
                </a:solidFill>
                <a:latin typeface="+mn-lt"/>
              </a:rPr>
              <a:t>Artifact</a:t>
            </a:r>
            <a:r>
              <a:rPr lang="en-GB" kern="0" dirty="0">
                <a:solidFill>
                  <a:srgbClr val="000000"/>
                </a:solidFill>
                <a:latin typeface="+mn-lt"/>
              </a:rPr>
              <a:t>. Some </a:t>
            </a:r>
            <a:r>
              <a:rPr lang="en-GB" kern="0" dirty="0" err="1">
                <a:solidFill>
                  <a:srgbClr val="000000"/>
                </a:solidFill>
                <a:latin typeface="+mn-lt"/>
              </a:rPr>
              <a:t>artifact</a:t>
            </a:r>
            <a:r>
              <a:rPr lang="en-GB" kern="0" dirty="0">
                <a:solidFill>
                  <a:srgbClr val="000000"/>
                </a:solidFill>
                <a:latin typeface="+mn-lt"/>
              </a:rPr>
              <a:t> is stimulated. This may be the whole system or some pieces of it. </a:t>
            </a:r>
          </a:p>
        </p:txBody>
      </p:sp>
      <p:sp>
        <p:nvSpPr>
          <p:cNvPr id="8" name="Rectangle 4"/>
          <p:cNvSpPr txBox="1">
            <a:spLocks noChangeArrowheads="1"/>
          </p:cNvSpPr>
          <p:nvPr/>
        </p:nvSpPr>
        <p:spPr>
          <a:xfrm>
            <a:off x="4643438" y="996157"/>
            <a:ext cx="3797300" cy="3870854"/>
          </a:xfrm>
          <a:prstGeom prst="rect">
            <a:avLst/>
          </a:prstGeom>
        </p:spPr>
        <p:txBody>
          <a:bodyPr/>
          <a:lstStyle/>
          <a:p>
            <a:pPr marL="342900" indent="-342900" algn="l" eaLnBrk="0" hangingPunct="0">
              <a:spcBef>
                <a:spcPct val="20000"/>
              </a:spcBef>
              <a:buFont typeface="Symbol" charset="0"/>
              <a:buChar char="·"/>
              <a:defRPr/>
            </a:pPr>
            <a:r>
              <a:rPr lang="en-GB" b="1" i="1" kern="0" dirty="0">
                <a:solidFill>
                  <a:srgbClr val="000000"/>
                </a:solidFill>
                <a:latin typeface="+mn-lt"/>
              </a:rPr>
              <a:t>Response</a:t>
            </a:r>
            <a:r>
              <a:rPr lang="en-GB" i="1" kern="0" dirty="0">
                <a:solidFill>
                  <a:srgbClr val="000000"/>
                </a:solidFill>
                <a:latin typeface="+mn-lt"/>
              </a:rPr>
              <a:t>.</a:t>
            </a:r>
            <a:r>
              <a:rPr lang="en-GB" kern="0" dirty="0">
                <a:solidFill>
                  <a:srgbClr val="000000"/>
                </a:solidFill>
                <a:latin typeface="+mn-lt"/>
              </a:rPr>
              <a:t> The response is the activity undertaken after the arrival of the stimulus. </a:t>
            </a:r>
          </a:p>
          <a:p>
            <a:pPr marL="342900" indent="-342900" algn="l" eaLnBrk="0" hangingPunct="0">
              <a:spcBef>
                <a:spcPct val="20000"/>
              </a:spcBef>
              <a:buFont typeface="Symbol" charset="0"/>
              <a:buChar char="·"/>
              <a:defRPr/>
            </a:pPr>
            <a:r>
              <a:rPr lang="en-GB" b="1" i="1" kern="0" dirty="0">
                <a:solidFill>
                  <a:srgbClr val="000000"/>
                </a:solidFill>
                <a:latin typeface="+mn-lt"/>
              </a:rPr>
              <a:t>Response measure</a:t>
            </a:r>
            <a:r>
              <a:rPr lang="en-GB" i="1" kern="0" dirty="0">
                <a:solidFill>
                  <a:srgbClr val="000000"/>
                </a:solidFill>
                <a:latin typeface="+mn-lt"/>
              </a:rPr>
              <a:t>.</a:t>
            </a:r>
            <a:r>
              <a:rPr lang="en-GB" kern="0" dirty="0">
                <a:solidFill>
                  <a:srgbClr val="000000"/>
                </a:solidFill>
                <a:latin typeface="+mn-lt"/>
              </a:rPr>
              <a:t> When the response occurs, it should be measurable in some fashion so that the requirement can be tested. </a:t>
            </a:r>
          </a:p>
          <a:p>
            <a:pPr marL="342900" indent="-342900" algn="l" eaLnBrk="0" hangingPunct="0">
              <a:spcBef>
                <a:spcPct val="20000"/>
              </a:spcBef>
              <a:buFont typeface="Symbol" charset="0"/>
              <a:buChar char="·"/>
              <a:defRPr/>
            </a:pPr>
            <a:endParaRPr lang="en-GB" kern="0" dirty="0">
              <a:solidFill>
                <a:srgbClr val="000000"/>
              </a:solidFill>
              <a:latin typeface="+mn-lt"/>
            </a:endParaRPr>
          </a:p>
          <a:p>
            <a:pPr marL="342900" indent="-342900" algn="l" eaLnBrk="0" hangingPunct="0">
              <a:spcBef>
                <a:spcPct val="20000"/>
              </a:spcBef>
              <a:buFont typeface="Symbol" charset="0"/>
              <a:buChar char="·"/>
              <a:defRPr/>
            </a:pPr>
            <a:endParaRPr lang="en-GB" kern="0" dirty="0">
              <a:solidFill>
                <a:srgbClr val="000000"/>
              </a:solidFill>
              <a:latin typeface="+mn-lt"/>
            </a:endParaRPr>
          </a:p>
        </p:txBody>
      </p:sp>
      <p:graphicFrame>
        <p:nvGraphicFramePr>
          <p:cNvPr id="3074" name="Object 5"/>
          <p:cNvGraphicFramePr>
            <a:graphicFrameLocks noChangeAspect="1"/>
          </p:cNvGraphicFramePr>
          <p:nvPr/>
        </p:nvGraphicFramePr>
        <p:xfrm>
          <a:off x="4519613" y="3268929"/>
          <a:ext cx="4418012" cy="14710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Paint Shop Pro Image" r:id="rId3" imgW="7434146" imgH="2970732" progId="PaintShopPro">
                  <p:embed/>
                </p:oleObj>
              </mc:Choice>
              <mc:Fallback>
                <p:oleObj name="Paint Shop Pro Image" r:id="rId3" imgW="7434146" imgH="2970732" progId="PaintShopPro">
                  <p:embed/>
                  <p:pic>
                    <p:nvPicPr>
                      <p:cNvPr id="3074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9613" y="3268929"/>
                        <a:ext cx="4418012" cy="147108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3637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noProof="0" dirty="0"/>
              <a:t>Example: Performance</a:t>
            </a:r>
          </a:p>
        </p:txBody>
      </p:sp>
      <p:graphicFrame>
        <p:nvGraphicFramePr>
          <p:cNvPr id="4098" name="Object 3"/>
          <p:cNvGraphicFramePr>
            <a:graphicFrameLocks noChangeAspect="1"/>
          </p:cNvGraphicFramePr>
          <p:nvPr/>
        </p:nvGraphicFramePr>
        <p:xfrm>
          <a:off x="1441561" y="1262064"/>
          <a:ext cx="6178439" cy="30608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Paint Shop Pro Image" r:id="rId4" imgW="7443902" imgH="3687805" progId="PaintShopPro">
                  <p:embed/>
                </p:oleObj>
              </mc:Choice>
              <mc:Fallback>
                <p:oleObj name="Paint Shop Pro Image" r:id="rId4" imgW="7443902" imgH="3687805" progId="PaintShopPro">
                  <p:embed/>
                  <p:pic>
                    <p:nvPicPr>
                      <p:cNvPr id="4098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1561" y="1262064"/>
                        <a:ext cx="6178439" cy="306087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359986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64D4D4-0CC7-4A21-B003-AFC3149A011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noProof="0" dirty="0"/>
              <a:t>Selected QA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0F6A8D-3301-4EE5-B89D-236997E4973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The Microservice style has specific</a:t>
            </a:r>
            <a:br>
              <a:rPr lang="en-US" dirty="0"/>
            </a:br>
            <a:r>
              <a:rPr lang="en-US" dirty="0"/>
              <a:t>QA focus…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5988411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Availability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000" noProof="0" dirty="0"/>
              <a:t>Concerned with the </a:t>
            </a:r>
            <a:r>
              <a:rPr lang="en-US" altLang="en-US" sz="2000" i="1" noProof="0" dirty="0"/>
              <a:t>probability that the system will be operational when needed</a:t>
            </a:r>
          </a:p>
          <a:p>
            <a:endParaRPr lang="en-US" sz="2000" noProof="0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1333500"/>
            <a:ext cx="4648200" cy="4055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963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Modifiability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000" noProof="0" dirty="0"/>
              <a:t>Concerned with </a:t>
            </a:r>
            <a:r>
              <a:rPr lang="en-US" altLang="en-US" sz="2000" i="1" noProof="0" dirty="0"/>
              <a:t>the ease with which the system supports change</a:t>
            </a:r>
          </a:p>
          <a:p>
            <a:endParaRPr lang="en-US" noProof="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9186" y="1397001"/>
            <a:ext cx="5369814" cy="3787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4788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C0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8100">
          <a:solidFill>
            <a:srgbClr val="C00000"/>
          </a:solidFill>
          <a:headEnd type="none" w="med" len="med"/>
          <a:tailEnd type="non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637</TotalTime>
  <Words>705</Words>
  <Application>Microsoft Office PowerPoint</Application>
  <PresentationFormat>On-screen Show (16:10)</PresentationFormat>
  <Paragraphs>135</Paragraphs>
  <Slides>16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Symbol</vt:lpstr>
      <vt:lpstr>Office Theme</vt:lpstr>
      <vt:lpstr>Paint Shop Pro Image</vt:lpstr>
      <vt:lpstr>Microservices and DevOps</vt:lpstr>
      <vt:lpstr>Motivation</vt:lpstr>
      <vt:lpstr>Bass et al.</vt:lpstr>
      <vt:lpstr>Quality framework (Bass et al.)</vt:lpstr>
      <vt:lpstr>A writing template</vt:lpstr>
      <vt:lpstr>Example: Performance</vt:lpstr>
      <vt:lpstr>Selected QA</vt:lpstr>
      <vt:lpstr>Availability</vt:lpstr>
      <vt:lpstr>Modifiability</vt:lpstr>
      <vt:lpstr>Performance</vt:lpstr>
      <vt:lpstr>Testability</vt:lpstr>
      <vt:lpstr>SkyCave Examples</vt:lpstr>
      <vt:lpstr>QAS</vt:lpstr>
      <vt:lpstr>Example QAS</vt:lpstr>
      <vt:lpstr>Example QAS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Stability</dc:title>
  <dc:creator>hbc</dc:creator>
  <cp:lastModifiedBy>Henrik Bærbak Christensen</cp:lastModifiedBy>
  <cp:revision>78</cp:revision>
  <dcterms:created xsi:type="dcterms:W3CDTF">2006-08-16T00:00:00Z</dcterms:created>
  <dcterms:modified xsi:type="dcterms:W3CDTF">2021-10-28T07:33:13Z</dcterms:modified>
</cp:coreProperties>
</file>